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  <p:sldMasterId id="2147483688" r:id="rId5"/>
  </p:sldMasterIdLst>
  <p:notesMasterIdLst>
    <p:notesMasterId r:id="rId78"/>
  </p:notesMasterIdLst>
  <p:sldIdLst>
    <p:sldId id="256" r:id="rId6"/>
    <p:sldId id="257" r:id="rId7"/>
    <p:sldId id="258" r:id="rId8"/>
    <p:sldId id="370" r:id="rId9"/>
    <p:sldId id="371" r:id="rId10"/>
    <p:sldId id="270" r:id="rId11"/>
    <p:sldId id="379" r:id="rId12"/>
    <p:sldId id="383" r:id="rId13"/>
    <p:sldId id="381" r:id="rId14"/>
    <p:sldId id="378" r:id="rId15"/>
    <p:sldId id="265" r:id="rId16"/>
    <p:sldId id="362" r:id="rId17"/>
    <p:sldId id="271" r:id="rId18"/>
    <p:sldId id="266" r:id="rId19"/>
    <p:sldId id="272" r:id="rId20"/>
    <p:sldId id="267" r:id="rId21"/>
    <p:sldId id="386" r:id="rId22"/>
    <p:sldId id="387" r:id="rId23"/>
    <p:sldId id="388" r:id="rId24"/>
    <p:sldId id="268" r:id="rId25"/>
    <p:sldId id="305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306" r:id="rId40"/>
    <p:sldId id="384" r:id="rId41"/>
    <p:sldId id="385" r:id="rId42"/>
    <p:sldId id="338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308" r:id="rId58"/>
    <p:sldId id="403" r:id="rId59"/>
    <p:sldId id="404" r:id="rId60"/>
    <p:sldId id="405" r:id="rId61"/>
    <p:sldId id="309" r:id="rId62"/>
    <p:sldId id="420" r:id="rId63"/>
    <p:sldId id="421" r:id="rId64"/>
    <p:sldId id="422" r:id="rId65"/>
    <p:sldId id="423" r:id="rId66"/>
    <p:sldId id="310" r:id="rId67"/>
    <p:sldId id="424" r:id="rId68"/>
    <p:sldId id="425" r:id="rId69"/>
    <p:sldId id="426" r:id="rId70"/>
    <p:sldId id="307" r:id="rId71"/>
    <p:sldId id="389" r:id="rId72"/>
    <p:sldId id="269" r:id="rId73"/>
    <p:sldId id="276" r:id="rId74"/>
    <p:sldId id="277" r:id="rId75"/>
    <p:sldId id="363" r:id="rId76"/>
    <p:sldId id="263" r:id="rId7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나눔스퀘어_ac Bold" panose="020B0600000101010101" pitchFamily="50" charset="-127"/>
      <p:bold r:id="rId83"/>
    </p:embeddedFont>
    <p:embeddedFont>
      <p:font typeface="타이포_스톰 B" panose="02020503020101020101" pitchFamily="18" charset="-127"/>
      <p:regular r:id="rId84"/>
    </p:embeddedFont>
    <p:embeddedFont>
      <p:font typeface="Bahnschrift Light SemiCondensed" panose="020B0502040204020203" pitchFamily="34" charset="0"/>
      <p:regular r:id="rId85"/>
    </p:embeddedFont>
    <p:embeddedFont>
      <p:font typeface="나눔스퀘어_ac ExtraBold" panose="020B0600000101010101" pitchFamily="50" charset="-127"/>
      <p:bold r:id="rId86"/>
    </p:embeddedFont>
    <p:embeddedFont>
      <p:font typeface="나눔스퀘어_ac" panose="020B0600000101010101" pitchFamily="50" charset="-127"/>
      <p:regular r:id="rId87"/>
    </p:embeddedFont>
    <p:embeddedFont>
      <p:font typeface="Calibri Light" panose="020F0302020204030204" pitchFamily="34" charset="0"/>
      <p:regular r:id="rId88"/>
      <p:italic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BC1"/>
    <a:srgbClr val="94C3BB"/>
    <a:srgbClr val="F27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13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2.fntdata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관리자라면 </a:t>
            </a:r>
            <a:r>
              <a:rPr lang="ko-KR" altLang="en-US" dirty="0" err="1" smtClean="0"/>
              <a:t>이런것들은</a:t>
            </a:r>
            <a:r>
              <a:rPr lang="ko-KR" altLang="en-US" dirty="0" smtClean="0"/>
              <a:t> 알고 있어야 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15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Pmbok</a:t>
            </a:r>
            <a:r>
              <a:rPr lang="ko-KR" altLang="en-US" dirty="0" smtClean="0"/>
              <a:t>는 미국 </a:t>
            </a:r>
            <a:r>
              <a:rPr lang="en-US" altLang="ko-KR" dirty="0" smtClean="0"/>
              <a:t>pm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표준임</a:t>
            </a:r>
            <a:endParaRPr lang="en-US" altLang="ko-KR" dirty="0" smtClean="0"/>
          </a:p>
          <a:p>
            <a:r>
              <a:rPr lang="ko-KR" altLang="en-US" dirty="0" smtClean="0"/>
              <a:t>영국 </a:t>
            </a:r>
            <a:r>
              <a:rPr lang="en-US" altLang="ko-KR" dirty="0" err="1" smtClean="0"/>
              <a:t>apmg</a:t>
            </a:r>
            <a:r>
              <a:rPr lang="ko-KR" altLang="en-US" dirty="0" smtClean="0"/>
              <a:t>회사의 애자일 프로젝트관리 </a:t>
            </a:r>
            <a:r>
              <a:rPr lang="ko-KR" altLang="en-US" smtClean="0"/>
              <a:t>교육의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31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E9E92-FDD1-4DC3-860A-956C9F2D4B8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259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79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12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90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96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9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102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58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92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989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48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458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6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75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851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98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02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280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918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29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9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8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7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9.png"/><Relationship Id="rId4" Type="http://schemas.openxmlformats.org/officeDocument/2006/relationships/hyperlink" Target="http://localhost:5080/springweb/task.do?method=list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354938"/>
            <a:ext cx="7677150" cy="3924300"/>
          </a:xfrm>
          <a:prstGeom prst="rect">
            <a:avLst/>
          </a:prstGeom>
        </p:spPr>
      </p:pic>
      <p:sp>
        <p:nvSpPr>
          <p:cNvPr id="3" name="갈매기형 수장 2"/>
          <p:cNvSpPr/>
          <p:nvPr/>
        </p:nvSpPr>
        <p:spPr>
          <a:xfrm rot="5400000">
            <a:off x="1295400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갈매기형 수장 10"/>
          <p:cNvSpPr/>
          <p:nvPr/>
        </p:nvSpPr>
        <p:spPr>
          <a:xfrm rot="5400000">
            <a:off x="5818187" y="12596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 rot="5400000">
            <a:off x="5775324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 rot="5400000">
            <a:off x="3582730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갈매기형 수장 13"/>
          <p:cNvSpPr/>
          <p:nvPr/>
        </p:nvSpPr>
        <p:spPr>
          <a:xfrm rot="5400000">
            <a:off x="1363403" y="4282289"/>
            <a:ext cx="349250" cy="387350"/>
          </a:xfrm>
          <a:prstGeom prst="chevron">
            <a:avLst/>
          </a:prstGeom>
          <a:solidFill>
            <a:srgbClr val="F27E89"/>
          </a:solidFill>
          <a:ln>
            <a:solidFill>
              <a:srgbClr val="94C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88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Flow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626077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567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unction </a:t>
            </a:r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</a:t>
            </a:r>
            <a:r>
              <a:rPr lang="en-US" altLang="ko-KR" sz="36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low</a:t>
            </a:r>
            <a:endParaRPr lang="ko-KR" altLang="en-US" sz="36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9719" y="3236850"/>
            <a:ext cx="595035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팀원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3082" y="3248797"/>
            <a:ext cx="528991" cy="584775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CEO</a:t>
            </a:r>
          </a:p>
          <a:p>
            <a:pPr algn="ctr"/>
            <a:r>
              <a:rPr lang="en-US" altLang="ko-KR" sz="1600" b="1" dirty="0" smtClean="0"/>
              <a:t>CTO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21527" y="3248797"/>
            <a:ext cx="595036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/>
              <a:t>팀장</a:t>
            </a:r>
            <a:endParaRPr lang="ko-KR" altLang="en-US" sz="16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316777" y="307553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16777" y="3947299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6777" y="197368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6777" y="2428147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업무리스트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16777" y="1481166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926" y="698512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96511" y="307553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16777" y="4765040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96511" y="3394014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6511" y="393140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11" y="425808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96511" y="242736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업무배정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96511" y="506608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96511" y="474700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4755649" y="3198646"/>
            <a:ext cx="561128" cy="219428"/>
          </a:xfrm>
          <a:prstGeom prst="bentConnector3">
            <a:avLst>
              <a:gd name="adj1" fmla="val 5293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endCxn id="62" idx="1"/>
          </p:cNvCxnSpPr>
          <p:nvPr/>
        </p:nvCxnSpPr>
        <p:spPr>
          <a:xfrm rot="5400000" flipH="1" flipV="1">
            <a:off x="4853792" y="2751311"/>
            <a:ext cx="663038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endCxn id="61" idx="1"/>
          </p:cNvCxnSpPr>
          <p:nvPr/>
        </p:nvCxnSpPr>
        <p:spPr>
          <a:xfrm rot="5400000" flipH="1" flipV="1">
            <a:off x="4958472" y="2192171"/>
            <a:ext cx="453679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60" idx="1"/>
          </p:cNvCxnSpPr>
          <p:nvPr/>
        </p:nvCxnSpPr>
        <p:spPr>
          <a:xfrm rot="16200000" flipH="1">
            <a:off x="4855693" y="3609326"/>
            <a:ext cx="659236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endCxn id="66" idx="1"/>
          </p:cNvCxnSpPr>
          <p:nvPr/>
        </p:nvCxnSpPr>
        <p:spPr>
          <a:xfrm rot="16200000" flipH="1">
            <a:off x="4776440" y="4347814"/>
            <a:ext cx="817742" cy="26293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endCxn id="71" idx="1"/>
          </p:cNvCxnSpPr>
          <p:nvPr/>
        </p:nvCxnSpPr>
        <p:spPr>
          <a:xfrm>
            <a:off x="6417487" y="2550477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6417487" y="3198645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487" y="4070408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417487" y="4888151"/>
            <a:ext cx="27902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/>
          <p:nvPr/>
        </p:nvCxnSpPr>
        <p:spPr>
          <a:xfrm>
            <a:off x="7789263" y="2550476"/>
            <a:ext cx="886785" cy="663821"/>
          </a:xfrm>
          <a:prstGeom prst="bentConnector3">
            <a:avLst>
              <a:gd name="adj1" fmla="val 10016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68" idx="1"/>
          </p:cNvCxnSpPr>
          <p:nvPr/>
        </p:nvCxnSpPr>
        <p:spPr>
          <a:xfrm rot="16200000" flipH="1">
            <a:off x="6460932" y="3281546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/>
          <p:nvPr/>
        </p:nvCxnSpPr>
        <p:spPr>
          <a:xfrm rot="16200000" flipH="1">
            <a:off x="6460932" y="4130387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rot="10800000">
            <a:off x="7823655" y="3236852"/>
            <a:ext cx="618751" cy="1538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>
            <a:off x="7647882" y="358526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7592680" y="4292289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696511" y="5385165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2" name="꺾인 연결선 121"/>
          <p:cNvCxnSpPr/>
          <p:nvPr/>
        </p:nvCxnSpPr>
        <p:spPr>
          <a:xfrm rot="16200000" flipH="1">
            <a:off x="6298799" y="5117454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696511" y="5704243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96511" y="274057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업무처리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26" name="꺾인 연결선 125"/>
          <p:cNvCxnSpPr/>
          <p:nvPr/>
        </p:nvCxnSpPr>
        <p:spPr>
          <a:xfrm rot="16200000" flipH="1">
            <a:off x="6460933" y="2630233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꺾인 연결선 126"/>
          <p:cNvCxnSpPr/>
          <p:nvPr/>
        </p:nvCxnSpPr>
        <p:spPr>
          <a:xfrm rot="10800000">
            <a:off x="6417486" y="2096796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/>
          <p:nvPr/>
        </p:nvCxnSpPr>
        <p:spPr>
          <a:xfrm rot="5400000">
            <a:off x="7811678" y="4858508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/>
          <p:nvPr/>
        </p:nvCxnSpPr>
        <p:spPr>
          <a:xfrm rot="5400000">
            <a:off x="7798727" y="5179652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rot="16200000" flipH="1">
            <a:off x="6452225" y="5580270"/>
            <a:ext cx="311454" cy="159703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10800000">
            <a:off x="6417485" y="1567112"/>
            <a:ext cx="2402978" cy="1132226"/>
          </a:xfrm>
          <a:prstGeom prst="bentConnector3">
            <a:avLst>
              <a:gd name="adj1" fmla="val -51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16200000" flipV="1">
            <a:off x="7794539" y="2898359"/>
            <a:ext cx="382563" cy="294420"/>
          </a:xfrm>
          <a:prstGeom prst="bentConnector3">
            <a:avLst>
              <a:gd name="adj1" fmla="val 99527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 rot="5400000" flipH="1" flipV="1">
            <a:off x="4940693" y="1719932"/>
            <a:ext cx="489238" cy="262930"/>
          </a:xfrm>
          <a:prstGeom prst="bentConnector3">
            <a:avLst>
              <a:gd name="adj1" fmla="val 100514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199502" y="2755418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공지사항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199502" y="3627181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회의록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99502" y="2107248"/>
            <a:ext cx="1100710" cy="246221"/>
          </a:xfrm>
          <a:prstGeom prst="rect">
            <a:avLst/>
          </a:prstGeom>
          <a:solidFill>
            <a:srgbClr val="F27E89"/>
          </a:solidFill>
          <a:ln>
            <a:solidFill>
              <a:srgbClr val="FDBB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대시보드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79236" y="275541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99502" y="4444922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리스크관리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579236" y="3073896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삭제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79236" y="3611283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79236" y="3937968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579236" y="4745969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579236" y="4426891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prstClr val="black"/>
                </a:solidFill>
              </a:rPr>
              <a:t>열람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78" name="꺾인 연결선 177"/>
          <p:cNvCxnSpPr/>
          <p:nvPr/>
        </p:nvCxnSpPr>
        <p:spPr>
          <a:xfrm rot="5400000" flipH="1" flipV="1">
            <a:off x="728995" y="2431192"/>
            <a:ext cx="663038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65" idx="1"/>
          </p:cNvCxnSpPr>
          <p:nvPr/>
        </p:nvCxnSpPr>
        <p:spPr>
          <a:xfrm rot="16200000" flipH="1">
            <a:off x="714198" y="3264987"/>
            <a:ext cx="700155" cy="270454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180"/>
          <p:cNvCxnSpPr/>
          <p:nvPr/>
        </p:nvCxnSpPr>
        <p:spPr>
          <a:xfrm rot="16200000" flipH="1">
            <a:off x="651973" y="4027695"/>
            <a:ext cx="817742" cy="262932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/>
          <p:nvPr/>
        </p:nvCxnSpPr>
        <p:spPr>
          <a:xfrm>
            <a:off x="2300212" y="2878527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>
            <a:off x="2300212" y="3750290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>
            <a:off x="2300212" y="4568033"/>
            <a:ext cx="279024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꺾인 연결선 186"/>
          <p:cNvCxnSpPr>
            <a:endCxn id="171" idx="1"/>
          </p:cNvCxnSpPr>
          <p:nvPr/>
        </p:nvCxnSpPr>
        <p:spPr>
          <a:xfrm rot="16200000" flipH="1">
            <a:off x="2343657" y="2961428"/>
            <a:ext cx="311454" cy="159703"/>
          </a:xfrm>
          <a:prstGeom prst="bentConnector2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꺾인 연결선 189"/>
          <p:cNvCxnSpPr/>
          <p:nvPr/>
        </p:nvCxnSpPr>
        <p:spPr>
          <a:xfrm rot="5400000">
            <a:off x="3496324" y="3265143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꺾인 연결선 190"/>
          <p:cNvCxnSpPr/>
          <p:nvPr/>
        </p:nvCxnSpPr>
        <p:spPr>
          <a:xfrm rot="5400000">
            <a:off x="3441122" y="3972171"/>
            <a:ext cx="778127" cy="302575"/>
          </a:xfrm>
          <a:prstGeom prst="bentConnector3">
            <a:avLst>
              <a:gd name="adj1" fmla="val 99758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579236" y="5065047"/>
            <a:ext cx="110071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댓글작성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수정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93" name="꺾인 연결선 192"/>
          <p:cNvCxnSpPr/>
          <p:nvPr/>
        </p:nvCxnSpPr>
        <p:spPr>
          <a:xfrm rot="16200000" flipH="1">
            <a:off x="2181524" y="4797336"/>
            <a:ext cx="618690" cy="160085"/>
          </a:xfrm>
          <a:prstGeom prst="bentConnector3">
            <a:avLst>
              <a:gd name="adj1" fmla="val 99265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/>
          <p:nvPr/>
        </p:nvCxnSpPr>
        <p:spPr>
          <a:xfrm rot="5400000">
            <a:off x="3660120" y="4538390"/>
            <a:ext cx="348283" cy="294421"/>
          </a:xfrm>
          <a:prstGeom prst="bentConnector3">
            <a:avLst>
              <a:gd name="adj1" fmla="val 99671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꺾인 연결선 198"/>
          <p:cNvCxnSpPr/>
          <p:nvPr/>
        </p:nvCxnSpPr>
        <p:spPr>
          <a:xfrm rot="5400000">
            <a:off x="3647169" y="4859534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2570912" y="5398607"/>
            <a:ext cx="1100710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</a:rPr>
              <a:t>코멘트 작성</a:t>
            </a:r>
            <a:r>
              <a:rPr lang="en-US" altLang="ko-KR" sz="900" b="1" dirty="0" smtClean="0">
                <a:solidFill>
                  <a:prstClr val="black"/>
                </a:solidFill>
              </a:rPr>
              <a:t>/</a:t>
            </a:r>
            <a:r>
              <a:rPr lang="ko-KR" altLang="en-US" sz="900" b="1" dirty="0" smtClean="0">
                <a:solidFill>
                  <a:prstClr val="black"/>
                </a:solidFill>
              </a:rPr>
              <a:t>수정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cxnSp>
        <p:nvCxnSpPr>
          <p:cNvPr id="207" name="꺾인 연결선 206"/>
          <p:cNvCxnSpPr/>
          <p:nvPr/>
        </p:nvCxnSpPr>
        <p:spPr>
          <a:xfrm rot="5400000">
            <a:off x="3643091" y="5192793"/>
            <a:ext cx="374187" cy="294420"/>
          </a:xfrm>
          <a:prstGeom prst="bentConnector3">
            <a:avLst>
              <a:gd name="adj1" fmla="val 100635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/>
          <p:nvPr/>
        </p:nvCxnSpPr>
        <p:spPr>
          <a:xfrm rot="5400000">
            <a:off x="3502213" y="3557681"/>
            <a:ext cx="667722" cy="302575"/>
          </a:xfrm>
          <a:prstGeom prst="bentConnector3">
            <a:avLst>
              <a:gd name="adj1" fmla="val 100583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/>
          <p:nvPr/>
        </p:nvCxnSpPr>
        <p:spPr>
          <a:xfrm flipV="1">
            <a:off x="663835" y="2878529"/>
            <a:ext cx="527429" cy="662656"/>
          </a:xfrm>
          <a:prstGeom prst="bentConnector3">
            <a:avLst>
              <a:gd name="adj1" fmla="val 50000"/>
            </a:avLst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rot="10800000">
            <a:off x="3705658" y="2252446"/>
            <a:ext cx="541581" cy="1165628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91647" y="2103035"/>
            <a:ext cx="110071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prstClr val="black"/>
                </a:solidFill>
              </a:rPr>
              <a:t>간트차트</a:t>
            </a:r>
            <a:endParaRPr lang="ko-KR" altLang="en-US" sz="1000" b="1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302141" y="2193194"/>
            <a:ext cx="267586" cy="0"/>
          </a:xfrm>
          <a:prstGeom prst="straightConnector1">
            <a:avLst/>
          </a:prstGeom>
          <a:ln w="28575">
            <a:solidFill>
              <a:srgbClr val="F27E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DB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onstruction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2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개요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810000"/>
            <a:ext cx="630620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0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756" y="197709"/>
            <a:ext cx="4679092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ERD</a:t>
            </a:r>
            <a:r>
              <a:rPr lang="en-US" altLang="ko-KR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36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물리 설계</a:t>
            </a:r>
            <a:endParaRPr lang="ko-KR" altLang="en-US" sz="36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00000"/>
            <a:ext cx="864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Topic Selection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 Specification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Function Flow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DB Construction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005.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006.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직원정보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935890" y="563554"/>
            <a:ext cx="321733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288"/>
            <a:ext cx="8312727" cy="4507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4130"/>
            <a:ext cx="8312727" cy="4489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1965"/>
            <a:ext cx="8312727" cy="4494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6296"/>
            <a:ext cx="8312727" cy="44854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9801"/>
            <a:ext cx="8312727" cy="44983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90624"/>
            <a:ext cx="8312727" cy="4476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5471"/>
            <a:ext cx="8312727" cy="45070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77637"/>
            <a:ext cx="8312727" cy="450272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5699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466292"/>
            <a:ext cx="9144000" cy="6380205"/>
            <a:chOff x="0" y="441033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41033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20388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7280" y="1023340"/>
            <a:ext cx="4467225" cy="2153662"/>
            <a:chOff x="4343056" y="4276608"/>
            <a:chExt cx="4467225" cy="21536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056" y="4725295"/>
              <a:ext cx="4467225" cy="17049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22097" y="4276608"/>
              <a:ext cx="317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Main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login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화면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47978" y="1096705"/>
            <a:ext cx="3846647" cy="1851898"/>
            <a:chOff x="377668" y="2918282"/>
            <a:chExt cx="3846647" cy="185189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68" y="3533835"/>
              <a:ext cx="3614738" cy="12363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3570" y="2918282"/>
              <a:ext cx="378074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@</a:t>
              </a:r>
              <a:r>
                <a:rPr lang="en-US" altLang="ko-KR" dirty="0" err="1">
                  <a:solidFill>
                    <a:prstClr val="black"/>
                  </a:solidFill>
                </a:rPr>
                <a:t>SessionAttributes</a:t>
              </a:r>
              <a:r>
                <a:rPr lang="en-US" altLang="ko-KR" dirty="0">
                  <a:solidFill>
                    <a:prstClr val="black"/>
                  </a:solidFill>
                </a:rPr>
                <a:t>(“</a:t>
              </a:r>
              <a:r>
                <a:rPr lang="ko-KR" altLang="en-US" dirty="0">
                  <a:solidFill>
                    <a:prstClr val="black"/>
                  </a:solidFill>
                </a:rPr>
                <a:t>이름</a:t>
              </a:r>
              <a:r>
                <a:rPr lang="en-US" altLang="ko-KR" dirty="0">
                  <a:solidFill>
                    <a:prstClr val="black"/>
                  </a:solidFill>
                </a:rPr>
                <a:t>”)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Controller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단에서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session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설정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375993" y="2990522"/>
            <a:ext cx="6150293" cy="1765237"/>
            <a:chOff x="449643" y="3329841"/>
            <a:chExt cx="6150293" cy="176523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43" y="3911120"/>
              <a:ext cx="6150293" cy="118395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75993" y="3329841"/>
              <a:ext cx="4267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로그인 버튼 클릭 시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실행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18475" y="4933155"/>
            <a:ext cx="8194504" cy="1665923"/>
            <a:chOff x="463627" y="4891823"/>
            <a:chExt cx="8194504" cy="166592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7" y="4891823"/>
              <a:ext cx="4400550" cy="16659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864177" y="5053303"/>
              <a:ext cx="379395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Mno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 일치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사원번호가 있으면 페이지 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없으면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login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로그인 실패 팝업 변수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1715" y="624222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038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1222" y="1526100"/>
            <a:ext cx="8574727" cy="1164051"/>
            <a:chOff x="351559" y="881228"/>
            <a:chExt cx="8574727" cy="1164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881228"/>
              <a:ext cx="5278565" cy="11640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30124" y="1028864"/>
              <a:ext cx="329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사원번호 찾기 초기 화면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페이지 이동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01222" y="2976039"/>
            <a:ext cx="8625064" cy="1406081"/>
            <a:chOff x="377422" y="2491511"/>
            <a:chExt cx="8625064" cy="1406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2" y="2491511"/>
              <a:ext cx="5866353" cy="14060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43775" y="2671120"/>
              <a:ext cx="275871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사원 번호 찾기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이용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01222" y="4633173"/>
            <a:ext cx="8726539" cy="1797939"/>
            <a:chOff x="351559" y="4324242"/>
            <a:chExt cx="8726539" cy="179793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59" y="4324242"/>
              <a:ext cx="5439918" cy="1797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791477" y="4425434"/>
              <a:ext cx="3286621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</a:rPr>
                <a:t>–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</a:rPr>
                <a:t>일치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사원번호가 있으면 페이지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이동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사원번호 전달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>
                  <a:solidFill>
                    <a:prstClr val="black"/>
                  </a:solidFill>
                </a:rPr>
                <a:t>없으면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찾기 페이지 </a:t>
              </a:r>
              <a:r>
                <a:rPr lang="ko-KR" altLang="en-US" sz="1600" dirty="0">
                  <a:solidFill>
                    <a:prstClr val="black"/>
                  </a:solidFill>
                </a:rPr>
                <a:t>유지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 (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ck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–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정보 찾기 </a:t>
              </a:r>
              <a:r>
                <a:rPr lang="ko-KR" altLang="en-US" sz="1600" dirty="0">
                  <a:solidFill>
                    <a:prstClr val="black"/>
                  </a:solidFill>
                </a:rPr>
                <a:t>팝업 변수</a:t>
              </a:r>
              <a:r>
                <a:rPr lang="en-US" altLang="ko-KR" sz="1600" dirty="0">
                  <a:solidFill>
                    <a:prstClr val="black"/>
                  </a:solidFill>
                </a:rPr>
                <a:t>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2359" y="863674"/>
            <a:ext cx="7184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prstClr val="black"/>
                </a:solidFill>
              </a:rPr>
              <a:t>Controller </a:t>
            </a:r>
            <a:r>
              <a:rPr lang="ko-KR" altLang="en-US" sz="2000" dirty="0" smtClean="0">
                <a:solidFill>
                  <a:prstClr val="black"/>
                </a:solidFill>
              </a:rPr>
              <a:t>단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3380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257" y="832733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Repository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963" y="909140"/>
            <a:ext cx="46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r>
              <a:rPr lang="ko-KR" altLang="en-US" dirty="0" smtClean="0">
                <a:solidFill>
                  <a:prstClr val="black"/>
                </a:solidFill>
              </a:rPr>
              <a:t>에서 동일한 </a:t>
            </a:r>
            <a:r>
              <a:rPr lang="en-US" altLang="ko-KR" dirty="0" smtClean="0">
                <a:solidFill>
                  <a:prstClr val="black"/>
                </a:solidFill>
              </a:rPr>
              <a:t>id</a:t>
            </a:r>
            <a:r>
              <a:rPr lang="ko-KR" altLang="en-US" dirty="0" smtClean="0">
                <a:solidFill>
                  <a:prstClr val="black"/>
                </a:solidFill>
              </a:rPr>
              <a:t>를 가진 </a:t>
            </a:r>
            <a:r>
              <a:rPr lang="en-US" altLang="ko-KR" dirty="0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46597" y="1370805"/>
            <a:ext cx="6627088" cy="2743434"/>
            <a:chOff x="546598" y="1606743"/>
            <a:chExt cx="6627088" cy="2743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1606743"/>
              <a:ext cx="5647373" cy="15213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6598" y="3088293"/>
              <a:ext cx="662708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회원정보의 수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Infor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비밀번호가 일치하는 사용자 정보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46597" y="4263936"/>
            <a:ext cx="8401459" cy="2337583"/>
            <a:chOff x="546597" y="4429532"/>
            <a:chExt cx="8401459" cy="233758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8" y="4429532"/>
              <a:ext cx="4335800" cy="7987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6597" y="5228232"/>
              <a:ext cx="8401459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Counter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사원번호의 </a:t>
              </a:r>
              <a:r>
                <a:rPr lang="ko-KR" altLang="en-US" dirty="0">
                  <a:solidFill>
                    <a:prstClr val="black"/>
                  </a:solidFill>
                </a:rPr>
                <a:t>수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-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>
                  <a:solidFill>
                    <a:prstClr val="black"/>
                  </a:solidFill>
                </a:rPr>
                <a:t>결과가 </a:t>
              </a:r>
              <a:r>
                <a:rPr lang="en-US" altLang="ko-KR" sz="1600" dirty="0">
                  <a:solidFill>
                    <a:prstClr val="black"/>
                  </a:solidFill>
                </a:rPr>
                <a:t>null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이라 에러가 발생해서 </a:t>
              </a:r>
              <a:r>
                <a:rPr lang="en-US" altLang="ko-KR" sz="1600" dirty="0">
                  <a:solidFill>
                    <a:prstClr val="black"/>
                  </a:solidFill>
                </a:rPr>
                <a:t>count</a:t>
              </a:r>
              <a:r>
                <a:rPr lang="ko-KR" altLang="en-US" sz="1600" dirty="0">
                  <a:solidFill>
                    <a:prstClr val="black"/>
                  </a:solidFill>
                </a:rPr>
                <a:t>값이 </a:t>
              </a:r>
              <a:r>
                <a:rPr lang="en-US" altLang="ko-KR" sz="1600" dirty="0">
                  <a:solidFill>
                    <a:prstClr val="black"/>
                  </a:solidFill>
                </a:rPr>
                <a:t>0 </a:t>
              </a:r>
              <a:r>
                <a:rPr lang="ko-KR" altLang="en-US" sz="1600" dirty="0">
                  <a:solidFill>
                    <a:prstClr val="black"/>
                  </a:solidFill>
                </a:rPr>
                <a:t>이 아닌 경우만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  </a:t>
              </a:r>
              <a:r>
                <a:rPr lang="ko-KR" altLang="en-US" sz="1600" dirty="0">
                  <a:solidFill>
                    <a:prstClr val="black"/>
                  </a:solidFill>
                </a:rPr>
                <a:t>   회원 정보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selec</a:t>
              </a:r>
              <a:r>
                <a:rPr lang="ko-KR" altLang="en-US" sz="1600" dirty="0">
                  <a:solidFill>
                    <a:prstClr val="black"/>
                  </a:solidFill>
                </a:rPr>
                <a:t>하는 </a:t>
              </a:r>
              <a:r>
                <a:rPr lang="en-US" altLang="ko-KR" sz="1600" dirty="0" err="1">
                  <a:solidFill>
                    <a:prstClr val="black"/>
                  </a:solidFill>
                </a:rPr>
                <a:t>sql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실행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endParaRPr lang="en-US" altLang="ko-KR" sz="500" dirty="0" smtClean="0">
                <a:solidFill>
                  <a:prstClr val="black"/>
                </a:solidFill>
              </a:endParaRPr>
            </a:p>
            <a:p>
              <a:r>
                <a:rPr lang="en-US" altLang="ko-KR" dirty="0" err="1" smtClean="0">
                  <a:solidFill>
                    <a:prstClr val="black"/>
                  </a:solidFill>
                </a:rPr>
                <a:t>Eno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–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이름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일치하는 사원번호 출력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7761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prstClr val="black"/>
                </a:solidFill>
              </a:rPr>
              <a:t>Mybatis</a:t>
            </a:r>
            <a:r>
              <a:rPr lang="en-US" altLang="ko-KR" sz="2400" dirty="0" smtClean="0">
                <a:solidFill>
                  <a:prstClr val="black"/>
                </a:solidFill>
              </a:rPr>
              <a:t> – SQL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2120" y="1552227"/>
            <a:ext cx="8371523" cy="4492329"/>
            <a:chOff x="382120" y="1257591"/>
            <a:chExt cx="8371523" cy="44923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57" y="1257591"/>
              <a:ext cx="7124700" cy="18021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20" y="3237165"/>
              <a:ext cx="8371523" cy="20640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1181" y="5380588"/>
              <a:ext cx="761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/>
                  </a:solidFill>
                </a:rPr>
                <a:t>Select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문으로 입력된 정보와 일치하는 정보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99758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408466"/>
            <a:ext cx="5574030" cy="1466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9" y="3279409"/>
            <a:ext cx="4563999" cy="4494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4364136"/>
            <a:ext cx="6108383" cy="1751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5802" y="1882234"/>
            <a:ext cx="31497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회원정보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회원정보가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세션으로 사용하는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en-US" altLang="ko-KR" dirty="0" err="1" smtClean="0">
                <a:solidFill>
                  <a:prstClr val="black"/>
                </a:solidFill>
              </a:rPr>
              <a:t>mno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8918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257" y="867446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black"/>
                </a:solidFill>
              </a:rPr>
              <a:t>Service – </a:t>
            </a:r>
            <a:r>
              <a:rPr lang="en-US" altLang="ko-KR" sz="2400" dirty="0" err="1" smtClean="0">
                <a:solidFill>
                  <a:prstClr val="black"/>
                </a:solidFill>
              </a:rPr>
              <a:t>sql</a:t>
            </a:r>
            <a:r>
              <a:rPr lang="en-US" altLang="ko-KR" sz="2400" dirty="0" smtClean="0">
                <a:solidFill>
                  <a:prstClr val="black"/>
                </a:solidFill>
              </a:rPr>
              <a:t>, controller</a:t>
            </a:r>
            <a:r>
              <a:rPr lang="ko-KR" altLang="en-US" sz="2400" dirty="0" smtClean="0">
                <a:solidFill>
                  <a:prstClr val="black"/>
                </a:solidFill>
              </a:rPr>
              <a:t> 필요 정보 처리</a:t>
            </a:r>
            <a:endParaRPr lang="ko-KR" altLang="en-US" sz="24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7" y="1644708"/>
            <a:ext cx="3953161" cy="737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2960345"/>
            <a:ext cx="4782979" cy="553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0" y="4129913"/>
            <a:ext cx="4806030" cy="14752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52077" y="1775343"/>
            <a:ext cx="34980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DataBase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연결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Count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일치하는 사원번호 수 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If</a:t>
            </a:r>
            <a:r>
              <a:rPr lang="ko-KR" altLang="en-US" dirty="0" smtClean="0">
                <a:solidFill>
                  <a:prstClr val="black"/>
                </a:solidFill>
              </a:rPr>
              <a:t>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사원번호가 있으면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select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문 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en-US" altLang="ko-KR" dirty="0" err="1" smtClean="0">
                <a:solidFill>
                  <a:prstClr val="black"/>
                </a:solidFill>
              </a:rPr>
              <a:t>contorller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단에 보낼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en-US" altLang="ko-KR" dirty="0" err="1" smtClean="0">
                <a:solidFill>
                  <a:prstClr val="black"/>
                </a:solidFill>
              </a:rPr>
              <a:t>Eno</a:t>
            </a:r>
            <a:r>
              <a:rPr lang="ko-KR" altLang="en-US" dirty="0" smtClean="0">
                <a:solidFill>
                  <a:prstClr val="black"/>
                </a:solidFill>
              </a:rPr>
              <a:t>값 </a:t>
            </a:r>
            <a:r>
              <a:rPr lang="en-US" altLang="ko-KR" dirty="0" smtClean="0">
                <a:solidFill>
                  <a:prstClr val="black"/>
                </a:solidFill>
              </a:rPr>
              <a:t>return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4008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61" y="1582552"/>
            <a:ext cx="4863656" cy="4425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732" y="638030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쿠키를 이용한 사원번호 저장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2" y="1428437"/>
            <a:ext cx="8496300" cy="47339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7141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4" y="64259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7" y="1346421"/>
            <a:ext cx="3698558" cy="35099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4971365"/>
            <a:ext cx="3069908" cy="1644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6429" y="1346421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비밀번호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로그인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5806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메인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로그인 실패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667361"/>
            <a:ext cx="7283958" cy="2427930"/>
            <a:chOff x="445606" y="1635900"/>
            <a:chExt cx="7283958" cy="2427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635900"/>
              <a:ext cx="7283958" cy="703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679972"/>
              <a:ext cx="4855588" cy="3169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303163"/>
              <a:ext cx="4610100" cy="76066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45606" y="430502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goFind</a:t>
            </a:r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클릭 </a:t>
            </a:r>
            <a:r>
              <a:rPr lang="en-US" altLang="ko-KR" dirty="0" smtClean="0">
                <a:solidFill>
                  <a:prstClr val="black"/>
                </a:solidFill>
              </a:rPr>
              <a:t>-&gt;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method=login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$.backstretch - </a:t>
            </a:r>
            <a:r>
              <a:rPr lang="ko-KR" altLang="en-US" dirty="0" smtClean="0">
                <a:solidFill>
                  <a:prstClr val="black"/>
                </a:solidFill>
              </a:rPr>
              <a:t>배경화면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10363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0" y="1496395"/>
            <a:ext cx="3897630" cy="3646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9" y="4858633"/>
            <a:ext cx="3008091" cy="17979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013" y="1635900"/>
            <a:ext cx="4278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이름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이름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팝업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입력 값이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Submit</a:t>
            </a:r>
            <a:r>
              <a:rPr lang="ko-KR" altLang="en-US" dirty="0" smtClean="0">
                <a:solidFill>
                  <a:prstClr val="black"/>
                </a:solidFill>
              </a:rPr>
              <a:t>으로 사원 번호 찾기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- </a:t>
            </a:r>
            <a:r>
              <a:rPr lang="en-US" altLang="ko-KR" dirty="0" err="1" smtClean="0">
                <a:solidFill>
                  <a:prstClr val="black"/>
                </a:solidFill>
              </a:rPr>
              <a:t>Sql</a:t>
            </a:r>
            <a:r>
              <a:rPr lang="ko-KR" altLang="en-US" dirty="0" smtClean="0">
                <a:solidFill>
                  <a:prstClr val="black"/>
                </a:solidFill>
              </a:rPr>
              <a:t>에서 일치하는 정보 없는 경우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return</a:t>
            </a:r>
            <a:r>
              <a:rPr lang="ko-KR" altLang="en-US" dirty="0" smtClean="0">
                <a:solidFill>
                  <a:prstClr val="black"/>
                </a:solidFill>
              </a:rPr>
              <a:t>된 </a:t>
            </a:r>
            <a:r>
              <a:rPr lang="en-US" altLang="ko-KR" dirty="0" err="1" smtClean="0">
                <a:solidFill>
                  <a:prstClr val="black"/>
                </a:solidFill>
              </a:rPr>
              <a:t>ck</a:t>
            </a:r>
            <a:r>
              <a:rPr lang="ko-KR" altLang="en-US" dirty="0" smtClean="0">
                <a:solidFill>
                  <a:prstClr val="black"/>
                </a:solidFill>
              </a:rPr>
              <a:t>값으로 판별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3108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06" y="770709"/>
            <a:ext cx="787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- </a:t>
            </a:r>
            <a:r>
              <a:rPr lang="ko-KR" altLang="en-US" dirty="0" smtClean="0">
                <a:solidFill>
                  <a:prstClr val="black"/>
                </a:solidFill>
              </a:rPr>
              <a:t>사원번호 찾기 페이지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    - </a:t>
            </a:r>
            <a:r>
              <a:rPr lang="ko-KR" altLang="en-US" dirty="0" smtClean="0">
                <a:solidFill>
                  <a:prstClr val="black"/>
                </a:solidFill>
              </a:rPr>
              <a:t>입력 값에 따른 팝업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사원 정보 없음 팝업</a:t>
            </a: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45606" y="1784158"/>
            <a:ext cx="8620887" cy="2441476"/>
            <a:chOff x="445606" y="1784158"/>
            <a:chExt cx="8620887" cy="24414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1784158"/>
              <a:ext cx="4817555" cy="3930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2478001"/>
              <a:ext cx="5540189" cy="92547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06" y="3672422"/>
              <a:ext cx="8620887" cy="55321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45606" y="4432551"/>
            <a:ext cx="83391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Action – submit</a:t>
            </a:r>
            <a:r>
              <a:rPr lang="ko-KR" altLang="en-US" dirty="0" smtClean="0">
                <a:solidFill>
                  <a:prstClr val="black"/>
                </a:solidFill>
              </a:rPr>
              <a:t>하면 </a:t>
            </a:r>
            <a:r>
              <a:rPr lang="en-US" altLang="ko-KR" dirty="0" err="1" smtClean="0">
                <a:solidFill>
                  <a:prstClr val="black"/>
                </a:solidFill>
              </a:rPr>
              <a:t>controlle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method=</a:t>
            </a:r>
            <a:r>
              <a:rPr lang="en-US" altLang="ko-KR" dirty="0" err="1" smtClean="0">
                <a:solidFill>
                  <a:prstClr val="black"/>
                </a:solidFill>
              </a:rPr>
              <a:t>findEno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실행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로그인 버튼 </a:t>
            </a:r>
            <a:r>
              <a:rPr lang="ko-KR" altLang="en-US" dirty="0" err="1" smtClean="0">
                <a:solidFill>
                  <a:prstClr val="black"/>
                </a:solidFill>
              </a:rPr>
              <a:t>클릭시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</a:rPr>
              <a:t>메인화면으로</a:t>
            </a:r>
            <a:r>
              <a:rPr lang="ko-KR" altLang="en-US" dirty="0" smtClean="0">
                <a:solidFill>
                  <a:prstClr val="black"/>
                </a:solidFill>
              </a:rPr>
              <a:t>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사원번호 출력 창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– </a:t>
            </a:r>
            <a:r>
              <a:rPr lang="en-US" altLang="ko-KR" dirty="0" err="1" smtClean="0">
                <a:solidFill>
                  <a:prstClr val="black"/>
                </a:solidFill>
              </a:rPr>
              <a:t>readonly</a:t>
            </a:r>
            <a:r>
              <a:rPr lang="ko-KR" altLang="en-US" dirty="0" smtClean="0">
                <a:solidFill>
                  <a:prstClr val="black"/>
                </a:solidFill>
              </a:rPr>
              <a:t>를 사용해 읽기 전용으로 사원번호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7591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091" y="674915"/>
            <a:ext cx="408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화면 디자인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</a:t>
            </a:r>
            <a:r>
              <a:rPr lang="en-US" altLang="ko-KR" dirty="0" smtClean="0">
                <a:solidFill>
                  <a:prstClr val="black"/>
                </a:solidFill>
              </a:rPr>
              <a:t>, Sidebar Menu </a:t>
            </a:r>
            <a:r>
              <a:rPr lang="ko-KR" altLang="en-US" dirty="0" smtClean="0">
                <a:solidFill>
                  <a:prstClr val="black"/>
                </a:solidFill>
              </a:rPr>
              <a:t>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99685"/>
            <a:ext cx="8312727" cy="44940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01850"/>
            <a:ext cx="8312727" cy="4489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1455"/>
            <a:ext cx="8312727" cy="4494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8010"/>
            <a:ext cx="8312727" cy="4502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17126"/>
            <a:ext cx="8312727" cy="45027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25848"/>
            <a:ext cx="8312727" cy="45070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,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9580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1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" y="517720"/>
            <a:ext cx="9036461" cy="42285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9" y="4571485"/>
            <a:ext cx="6096000" cy="1866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" y="520388"/>
            <a:ext cx="9056919" cy="43131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47" y="4260418"/>
            <a:ext cx="6981825" cy="20478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5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0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533034" y="331512"/>
            <a:ext cx="666341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Picture 2" descr="C:\Users\507-20\Desktop\img\1차\리스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4" y="725263"/>
            <a:ext cx="8170925" cy="271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9304" y="3929743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67882" y="3929742"/>
            <a:ext cx="325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6881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227" y="892448"/>
            <a:ext cx="388825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4357" y="1793267"/>
            <a:ext cx="79412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나날이 발전하는 과학 기술과 복잡해지는 현대 사회의 구조적인 환경 속에서 첨단 기술의 사용과 변화한 환경의 반영이 주요한 화두가 된 것은 이미 오래된 이야기이다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그러나 발전에만 맞추어진 초점으로 인하여 그 공정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(process)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무시되었을 때의 문제점은 이천 물류창고 참사 등 각종 인재의 형태로 우리 곁에 다가오고 있다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목표 달성과 </a:t>
            </a:r>
            <a:r>
              <a:rPr lang="ko-KR" altLang="en-US" sz="1600" dirty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체계적인 </a:t>
            </a:r>
            <a:r>
              <a:rPr lang="ko-KR" altLang="en-US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공정 관리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두 마리 토끼를 잡기 위한 선택인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PMS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시스템을 개발하여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프로젝트의 진행상황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비용을 체계적으로 관리함으로써 프로젝트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효율을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향상시키고 한다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8" name="Picture 2" descr="C:\Users\507-20\Desktop\img\1차\컨트롤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1308180"/>
            <a:ext cx="8240713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2301" y="38344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1차\서비스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7" y="4347482"/>
            <a:ext cx="51720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1차\서비스 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4719638"/>
            <a:ext cx="3286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2300" y="527208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4101" name="Picture 5" descr="C:\Users\507-20\Desktop\img\1차\dao 리스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" y="5856514"/>
            <a:ext cx="523875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378024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2" name="Picture 2" descr="C:\Users\507-20\Desktop\img\1차\mapper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314450"/>
            <a:ext cx="6613399" cy="177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66" y="326180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Vo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5123" name="Picture 3" descr="C:\Users\507-20\Desktop\img\1차\vo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7" y="3635802"/>
            <a:ext cx="3953189" cy="29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201788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리스트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21181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View – </a:t>
            </a:r>
            <a:r>
              <a:rPr lang="ko-KR" altLang="en-US" dirty="0" smtClean="0">
                <a:solidFill>
                  <a:prstClr val="black"/>
                </a:solidFill>
              </a:rPr>
              <a:t>리스트 출력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38" name="Picture 2" descr="C:\Users\507-20\Desktop\img\1차\view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1290514"/>
            <a:ext cx="8107966" cy="19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507-20\Desktop\img\1차\작성페이지이동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" y="3815443"/>
            <a:ext cx="7640637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81" y="332692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작성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66" y="502511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 페이지 이동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4340" name="Picture 4" descr="C:\Users\507-20\Desktop\img\1차\상세 페이지 이동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" y="5577114"/>
            <a:ext cx="8107362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</a:p>
        </p:txBody>
      </p:sp>
    </p:spTree>
    <p:extLst>
      <p:ext uri="{BB962C8B-B14F-4D97-AF65-F5344CB8AC3E}">
        <p14:creationId xmlns:p14="http://schemas.microsoft.com/office/powerpoint/2010/main" val="796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7-20\Desktop\img\1차\리스트 작성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710232"/>
            <a:ext cx="7588818" cy="34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507-20\Desktop\img\1차\컨트롤 inse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9" y="4584701"/>
            <a:ext cx="6307138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6869" y="421145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2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1차\서비스 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6" y="982663"/>
            <a:ext cx="4926744" cy="16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507-20\Desktop\img\1차\서비스 작성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40" y="2480320"/>
            <a:ext cx="6668958" cy="427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1491343" y="2231571"/>
            <a:ext cx="740228" cy="11212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0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5" y="151389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1차\dao 작성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0" y="1170192"/>
            <a:ext cx="44005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1차\dao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921181"/>
            <a:ext cx="34099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507-20\Desktop\img\1차\mapper 작성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3050014"/>
            <a:ext cx="8769576" cy="11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507-20\Desktop\img\1차\mapper 작성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2009549"/>
            <a:ext cx="7069137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507-20\Desktop\img\1차\mapper 작성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5" y="4265612"/>
            <a:ext cx="3412198" cy="191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55571" y="4365171"/>
            <a:ext cx="490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회의록 게시판과 첨부파일 테이블 공유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이슈번호에 현재 시퀀스 번호를 입력한다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65" y="16186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파일 업로드 확인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8194" name="Picture 2" descr="C:\Users\507-20\Desktop\img\1차\업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8" y="2162175"/>
            <a:ext cx="49244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507-20\Desktop\img\1차\업로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878" y="2162175"/>
            <a:ext cx="2299607" cy="22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0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7" name="Picture 3" descr="C:\Users\507-20\Desktop\img\1차\리스트 상세 구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23" y="656683"/>
            <a:ext cx="5603023" cy="4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23268" y="1259842"/>
            <a:ext cx="3254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현재진행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</a:t>
            </a:r>
            <a:r>
              <a:rPr lang="ko-KR" altLang="en-US" dirty="0">
                <a:solidFill>
                  <a:prstClr val="black"/>
                </a:solidFill>
              </a:rPr>
              <a:t>세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이슈리스트 테이블만 연결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첨부파일 다운로드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3269" y="3864428"/>
            <a:ext cx="3044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prstClr val="black"/>
                </a:solidFill>
              </a:rPr>
              <a:t>다음주 진행 내용</a:t>
            </a:r>
            <a:endParaRPr lang="en-US" altLang="ko-KR" b="1" dirty="0" smtClean="0">
              <a:solidFill>
                <a:prstClr val="black"/>
              </a:solidFill>
            </a:endParaRPr>
          </a:p>
          <a:p>
            <a:endParaRPr lang="en-US" altLang="ko-KR" b="1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상세 </a:t>
            </a:r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</a:rPr>
              <a:t>사원 테이블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기능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첨부파일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스타일 변경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5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1차\컨트롤 디테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" y="1308180"/>
            <a:ext cx="7650162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9219" name="Picture 3" descr="C:\Users\507-20\Desktop\img\1차\컨트롤 업데이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4896155"/>
            <a:ext cx="55435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1차\컨트롤 업데이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2" y="3109459"/>
            <a:ext cx="5165498" cy="17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8502" y="2740127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6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69516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contoller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1차\컨트롤 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938848"/>
            <a:ext cx="785018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2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0811" y="2079787"/>
            <a:ext cx="75388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기업이 운영하는 다양한 프로젝트의 정보개요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진척현황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인력배정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원기분석등의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정보를 한 눈에 조회할 수 있어 기업의 전략추진과 경영혁신</a:t>
            </a:r>
            <a:r>
              <a:rPr lang="en-US" altLang="ko-KR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운영관리를 체계적으로 관리하여 업무의 생산성과 효율성을 향상시키는 솔루션</a:t>
            </a: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2766" y="884696"/>
            <a:ext cx="2362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r>
              <a:rPr lang="en-US" altLang="ko-KR" sz="2800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Management System</a:t>
            </a:r>
            <a:r>
              <a:rPr lang="en-US" altLang="ko-KR" sz="12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2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service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1267" name="Picture 3" descr="C:\Users\507-20\Desktop\img\1차\서비스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" y="1308180"/>
            <a:ext cx="4657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507-20\Desktop\img\1차\서비스 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3429000"/>
            <a:ext cx="4762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053" y="303137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Dao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5" name="Picture 3" descr="C:\Users\507-20\Desktop\img\1차\dao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2" y="2449286"/>
            <a:ext cx="5035850" cy="5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507-20\Desktop\img\1차\상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1366837"/>
            <a:ext cx="4965239" cy="4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666" y="180892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007" y="3153535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3317" name="Picture 5" descr="C:\Users\507-20\Desktop\img\1차\m 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" y="3929715"/>
            <a:ext cx="5408179" cy="152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9821" y="3518762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상세화</a:t>
            </a:r>
            <a:r>
              <a:rPr lang="ko-KR" altLang="en-US" dirty="0">
                <a:solidFill>
                  <a:prstClr val="black"/>
                </a:solidFill>
              </a:rPr>
              <a:t>면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4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66" y="551849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Mapper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66" y="938848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</a:t>
            </a:r>
            <a:r>
              <a:rPr lang="ko-KR" altLang="en-US" dirty="0">
                <a:solidFill>
                  <a:prstClr val="black"/>
                </a:solidFill>
              </a:rPr>
              <a:t>정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5362" name="Picture 2" descr="C:\Users\507-20\Desktop\img\1차\m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308180"/>
            <a:ext cx="52578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67363" y="1798820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내용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7362" y="3682022"/>
            <a:ext cx="3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해결방안 내용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해결방안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수정일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 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067704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32034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3989" y="3063468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36744" y="3814600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6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017101" y="325806"/>
            <a:ext cx="523150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98081"/>
            <a:ext cx="8640000" cy="51445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</a:p>
        </p:txBody>
      </p:sp>
    </p:spTree>
    <p:extLst>
      <p:ext uri="{BB962C8B-B14F-4D97-AF65-F5344CB8AC3E}">
        <p14:creationId xmlns:p14="http://schemas.microsoft.com/office/powerpoint/2010/main" val="2106366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2529251" y="818585"/>
            <a:ext cx="504203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5" y="734959"/>
            <a:ext cx="7998690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555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4" y="734959"/>
            <a:ext cx="7865952" cy="58347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19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91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8" name="Picture 4" descr="C:\Users\508-19\Desktop\업무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6" y="1797269"/>
            <a:ext cx="5581375" cy="347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2490952" y="2511972"/>
            <a:ext cx="3321269" cy="10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22294" y="2253733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업무명으로 검색기능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 descr="C:\Users\508-19\Desktop\검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19" y="2623065"/>
            <a:ext cx="35814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654566" y="3536730"/>
            <a:ext cx="683172" cy="1035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0846" y="1330294"/>
            <a:ext cx="7357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hlinkClick r:id="rId4"/>
              </a:rPr>
              <a:t>http://</a:t>
            </a:r>
            <a:r>
              <a:rPr lang="en-US" altLang="ko-KR" dirty="0" smtClean="0">
                <a:solidFill>
                  <a:prstClr val="black"/>
                </a:solidFill>
                <a:hlinkClick r:id="rId4"/>
              </a:rPr>
              <a:t>localhost:5080/PR06/task.do?method=list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30" name="Picture 6" descr="C:\Users\508-19\Desktop\이동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07" y="4941332"/>
            <a:ext cx="4336491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37738" y="4572000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등록 </a:t>
            </a:r>
            <a:r>
              <a:rPr lang="en-US" altLang="ko-KR" dirty="0" smtClean="0">
                <a:solidFill>
                  <a:prstClr val="black"/>
                </a:solidFill>
              </a:rPr>
              <a:t>form</a:t>
            </a:r>
            <a:r>
              <a:rPr lang="ko-KR" altLang="en-US" dirty="0" smtClean="0">
                <a:solidFill>
                  <a:prstClr val="black"/>
                </a:solidFill>
              </a:rPr>
              <a:t>으로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6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45699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100" name="Picture 4" descr="C:\Users\508-19\Desktop\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8" y="1638819"/>
            <a:ext cx="6290477" cy="38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47" y="1715693"/>
            <a:ext cx="80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86877" y="2195204"/>
            <a:ext cx="7457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기술의 전달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표준화 용이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팀원에의 작업 할당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진척 관리 가능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따른 결과가 도출되게끔 작업의 방향성을 유지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달성한 결과를 분석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간트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차트 등을 포함하는 프로젝트 관리 제품을 이용하는 것으로 효율적인 업무수행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5913" y="1315584"/>
            <a:ext cx="3688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</a:t>
            </a:r>
            <a:r>
              <a:rPr lang="en-US" altLang="ko-KR" sz="32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16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관리</a:t>
            </a:r>
            <a:endParaRPr lang="en-US" altLang="ko-KR" sz="16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38270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4030980" y="190000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2293" y="1708562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업무담당자 명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139667" y="4391747"/>
            <a:ext cx="1781241" cy="5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30980" y="4200302"/>
            <a:ext cx="2682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여부 수정 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진행률</a:t>
            </a:r>
            <a:r>
              <a:rPr lang="en-US" altLang="ko-KR" sz="1400" dirty="0" smtClean="0">
                <a:solidFill>
                  <a:prstClr val="black"/>
                </a:solidFill>
              </a:rPr>
              <a:t> 1~100 (</a:t>
            </a:r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결재 여부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업무 중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 신청 </a:t>
            </a:r>
            <a:r>
              <a:rPr lang="en-US" altLang="ko-KR" sz="1400" dirty="0" smtClean="0">
                <a:solidFill>
                  <a:prstClr val="black"/>
                </a:solidFill>
              </a:rPr>
              <a:t>/ </a:t>
            </a:r>
            <a:r>
              <a:rPr lang="ko-KR" altLang="en-US" sz="1400" dirty="0" smtClean="0">
                <a:solidFill>
                  <a:prstClr val="black"/>
                </a:solidFill>
              </a:rPr>
              <a:t>반려처리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</a:rPr>
              <a:t>결재완료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2054" name="Picture 6" descr="C:\Users\508-19\Desktop\결재여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91" y="5359897"/>
            <a:ext cx="4148335" cy="8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9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423" y="1176968"/>
            <a:ext cx="5217874" cy="40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rot="16200000" flipH="1">
            <a:off x="754380" y="4945379"/>
            <a:ext cx="548644" cy="45720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1120" y="5204884"/>
            <a:ext cx="2453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반려 사유등록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팀장이 반려 처리 시에만 사유 등록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4879994" y="4358640"/>
            <a:ext cx="606406" cy="5676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74304" y="3901575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삭제처리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508-19\Desktop\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97" y="4221012"/>
            <a:ext cx="3403917" cy="6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/>
          <p:nvPr/>
        </p:nvCxnSpPr>
        <p:spPr>
          <a:xfrm>
            <a:off x="4581215" y="5265418"/>
            <a:ext cx="673755" cy="3200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581215" y="5067525"/>
            <a:ext cx="0" cy="19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3722" y="5182024"/>
            <a:ext cx="302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업무 수정처리 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</a:rPr>
              <a:t>팀장권한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22" y="5452350"/>
            <a:ext cx="2776383" cy="10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508-19\Desktop\반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5" y="5646420"/>
            <a:ext cx="2936225" cy="8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통합관리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29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총괄</a:t>
            </a:r>
            <a:r>
              <a:rPr lang="en-US" altLang="ko-KR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3246181" y="1887229"/>
            <a:ext cx="6121186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04" y="5502160"/>
            <a:ext cx="5255741" cy="122889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2165753"/>
            <a:ext cx="9020432" cy="3784418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4673860"/>
            <a:ext cx="3929401" cy="205418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3987067" y="5840255"/>
            <a:ext cx="1400479" cy="533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6" y="614486"/>
            <a:ext cx="8640381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4355710" y="1861764"/>
            <a:ext cx="10344" cy="11227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선정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4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2798"/>
            <a:ext cx="8978771" cy="366548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76" y="4905783"/>
            <a:ext cx="6325483" cy="847843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0" name="직선 화살표 연결선 9"/>
          <p:cNvCxnSpPr>
            <a:stCxn id="2" idx="0"/>
          </p:cNvCxnSpPr>
          <p:nvPr/>
        </p:nvCxnSpPr>
        <p:spPr>
          <a:xfrm flipV="1">
            <a:off x="4687918" y="3908194"/>
            <a:ext cx="3076221" cy="99758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75" y="544399"/>
            <a:ext cx="6106377" cy="619211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총괄관리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사원등록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750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7" y="1911178"/>
            <a:ext cx="8806249" cy="448962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41" y="551849"/>
            <a:ext cx="6849431" cy="1914792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4085673" y="2466641"/>
            <a:ext cx="964415" cy="12396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07" y="5054501"/>
            <a:ext cx="4182059" cy="1247949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6199266" y="6081438"/>
            <a:ext cx="1651393" cy="802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8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6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35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" y="1138912"/>
            <a:ext cx="8902014" cy="29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909140"/>
            <a:ext cx="1766673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</a:p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M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anagement </a:t>
            </a:r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B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ody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 </a:t>
            </a:r>
          </a:p>
          <a:p>
            <a:r>
              <a:rPr lang="en-US" altLang="ko-KR" sz="1600" dirty="0" smtClean="0">
                <a:solidFill>
                  <a:srgbClr val="F27E89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K</a:t>
            </a: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nowledge)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2355" y="1259318"/>
            <a:ext cx="61441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(Body of Knowledge)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특정 직무 또는 전문 분야에서 활용되는 개념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용어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기술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등을 체계적으로 정리한 결과물을 가리킨다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세기 중반부터 프로젝트 관리 전문가들이 프로젝트의 관리와 관련한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확립하려는 노력을 기울이기 시작했는데 이를 </a:t>
            </a:r>
            <a:r>
              <a:rPr lang="en-US" altLang="ko-KR" sz="1600" b="1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그간 널리 활용되었고 성과가 잘 입증된 전통적인 실무는 물론 새롭게 등장하여 확산되기 시작한 혁신적 실무를 포함한다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7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7" y="1235676"/>
            <a:ext cx="9001369" cy="29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9" y="1092174"/>
            <a:ext cx="8813715" cy="319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227" y="1106223"/>
            <a:ext cx="1766673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PMBOK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Guide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2656" y="1106223"/>
            <a:ext cx="64661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27E8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PMI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중에서 모범적 실무로 널리 인정 받고 있는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(generally recognized as good practice)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내용을 정리한 문서이다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내용은 수행하는 프로젝트에 맞게 조정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(tailoring)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 적용한다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PMBOK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Guide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프로세스 그룹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-10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프로젝트 관리의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지식영역을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정의한다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7826"/>
            <a:ext cx="2120900" cy="309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opic </a:t>
            </a:r>
            <a:r>
              <a:rPr lang="en-US" altLang="ko-KR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election</a:t>
            </a:r>
            <a:endParaRPr lang="ko-KR" altLang="en-US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91980"/>
              </p:ext>
            </p:extLst>
          </p:nvPr>
        </p:nvGraphicFramePr>
        <p:xfrm>
          <a:off x="88900" y="508527"/>
          <a:ext cx="8966202" cy="5867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804">
                  <a:extLst>
                    <a:ext uri="{9D8B030D-6E8A-4147-A177-3AD203B41FA5}">
                      <a16:colId xmlns="" xmlns:a16="http://schemas.microsoft.com/office/drawing/2014/main" val="3635327560"/>
                    </a:ext>
                  </a:extLst>
                </a:gridCol>
                <a:gridCol w="1123122">
                  <a:extLst>
                    <a:ext uri="{9D8B030D-6E8A-4147-A177-3AD203B41FA5}">
                      <a16:colId xmlns="" xmlns:a16="http://schemas.microsoft.com/office/drawing/2014/main" val="3199352629"/>
                    </a:ext>
                  </a:extLst>
                </a:gridCol>
                <a:gridCol w="2136913">
                  <a:extLst>
                    <a:ext uri="{9D8B030D-6E8A-4147-A177-3AD203B41FA5}">
                      <a16:colId xmlns="" xmlns:a16="http://schemas.microsoft.com/office/drawing/2014/main" val="4236783470"/>
                    </a:ext>
                  </a:extLst>
                </a:gridCol>
                <a:gridCol w="1769165">
                  <a:extLst>
                    <a:ext uri="{9D8B030D-6E8A-4147-A177-3AD203B41FA5}">
                      <a16:colId xmlns="" xmlns:a16="http://schemas.microsoft.com/office/drawing/2014/main" val="2187935802"/>
                    </a:ext>
                  </a:extLst>
                </a:gridCol>
                <a:gridCol w="1666831">
                  <a:extLst>
                    <a:ext uri="{9D8B030D-6E8A-4147-A177-3AD203B41FA5}">
                      <a16:colId xmlns="" xmlns:a16="http://schemas.microsoft.com/office/drawing/2014/main" val="1315382563"/>
                    </a:ext>
                  </a:extLst>
                </a:gridCol>
                <a:gridCol w="1494367">
                  <a:extLst>
                    <a:ext uri="{9D8B030D-6E8A-4147-A177-3AD203B41FA5}">
                      <a16:colId xmlns="" xmlns:a16="http://schemas.microsoft.com/office/drawing/2014/main" val="2530309443"/>
                    </a:ext>
                  </a:extLst>
                </a:gridCol>
              </a:tblGrid>
              <a:tr h="2682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지식영역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BC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프로세스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75508838"/>
                  </a:ext>
                </a:extLst>
              </a:tr>
              <a:tr h="2143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착수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감시 및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38804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통합관리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헌장 작성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관리 계획 개발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지시 및 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지식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프로젝트 작업 감시 및 통제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통합 변경 통제 수행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프로젝트 또는 단계 종료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1286758"/>
                  </a:ext>
                </a:extLst>
              </a:tr>
              <a:tr h="600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범위관리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계획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요구사항 수집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범위 정의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WBS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범위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0151604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정의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배열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기간 추정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개발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일정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766171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산정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예산 결정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원가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259128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품질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2975054"/>
                  </a:ext>
                </a:extLst>
              </a:tr>
              <a:tr h="47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활동 자원 추정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확보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개발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팀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자원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44278977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소통관리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의사소통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의사 소통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8978223"/>
                  </a:ext>
                </a:extLst>
              </a:tr>
              <a:tr h="72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위기관리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관리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식별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정성적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정량적 위험 분석 수행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계획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대응 실행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7673644"/>
                  </a:ext>
                </a:extLst>
              </a:tr>
              <a:tr h="56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조달관리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수행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조달 통제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547938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식별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관리 계획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이해관계자 교류 관리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이해관리자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교류 감시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5451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5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1636</Words>
  <Application>Microsoft Office PowerPoint</Application>
  <PresentationFormat>화면 슬라이드 쇼(4:3)</PresentationFormat>
  <Paragraphs>452</Paragraphs>
  <Slides>72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72</vt:i4>
      </vt:variant>
    </vt:vector>
  </HeadingPairs>
  <TitlesOfParts>
    <vt:vector size="86" baseType="lpstr">
      <vt:lpstr>Calibri</vt:lpstr>
      <vt:lpstr>나눔스퀘어_ac Bold</vt:lpstr>
      <vt:lpstr>타이포_스톰 B</vt:lpstr>
      <vt:lpstr>Bahnschrift Light SemiCondensed</vt:lpstr>
      <vt:lpstr>나눔스퀘어_ac ExtraBold</vt:lpstr>
      <vt:lpstr>나눔스퀘어_ac</vt:lpstr>
      <vt:lpstr>Arial</vt:lpstr>
      <vt:lpstr>Calibri Light</vt:lpstr>
      <vt:lpstr>맑은 고딕</vt:lpstr>
      <vt:lpstr>메인 레이아웃_1</vt:lpstr>
      <vt:lpstr>Office 테마</vt:lpstr>
      <vt:lpstr>목차 레이아웃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507-17</cp:lastModifiedBy>
  <cp:revision>127</cp:revision>
  <dcterms:created xsi:type="dcterms:W3CDTF">2020-05-05T13:43:36Z</dcterms:created>
  <dcterms:modified xsi:type="dcterms:W3CDTF">2020-05-14T08:42:15Z</dcterms:modified>
</cp:coreProperties>
</file>